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61" r:id="rId33"/>
    <p:sldId id="262" r:id="rId34"/>
    <p:sldId id="263" r:id="rId35"/>
    <p:sldId id="264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ามเหลี่ยมมุมฉาก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ชื่อเรื่อง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7" name="ชื่อเรื่องรอง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grpSp>
        <p:nvGrpSpPr>
          <p:cNvPr id="2" name="กลุ่ม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รูปแบบอิสระ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รูปแบบอิสระ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รูปแบบอิสระ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ตัวเชื่อมต่อตรง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ตัวยึดวันที่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ตัวยึดท้ายกระดา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ตัวยึดหมายเลขภาพนิ่ง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เครื่องหมายบั้ง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เครื่องหมายบั้ง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เนื้อหา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8" name="รูปแบบอิสระ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รูปแบบอิสระ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สามเหลี่ยมมุมฉาก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ตัวเชื่อมต่อตรง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เครื่องหมายบั้ง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เครื่องหมายบั้ง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รูปแบบอิสระ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รูปแบบอิสระ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สามเหลี่ยมมุมฉาก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ตัวเชื่อมต่อตรง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ตัวยึดชื่อเรื่อง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0" name="ตัวยึดข้อความ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44213AF-26F6-41FA-8D85-E2C5388D6E58}" type="datetimeFigureOut">
              <a:rPr lang="en-US" smtClean="0"/>
              <a:pPr/>
              <a:t>7/16/2012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ตัวยึดท้ายกระดา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ตัวยึดหมายเลขภาพนิ่ง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/>
              <a:t>‹#›</a:t>
            </a:fld>
            <a:endParaRPr kumimoji="0" lang="en-US" sz="1000" b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Motorcycle Safety Helmet Detection System</a:t>
            </a:r>
            <a:br>
              <a:rPr lang="en-US" dirty="0" smtClean="0"/>
            </a:br>
            <a:r>
              <a:rPr lang="th-TH" dirty="0" smtClean="0"/>
              <a:t>ระบบตรวจจับหมวกนิรภัยของผู้ขับขี่รถจักรยานยนต์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3000364" y="1643050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286248" y="1571612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3500430" y="1500174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5072066" y="1142984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071934" y="1142984"/>
            <a:ext cx="157163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2143108" y="1000108"/>
            <a:ext cx="1714512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3714744" y="1571612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3714744" y="1000108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1785918" y="1285860"/>
            <a:ext cx="5715040" cy="2857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5000628" y="1214422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5286380" y="1357298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15" name="TextBox 14"/>
          <p:cNvSpPr txBox="1"/>
          <p:nvPr/>
        </p:nvSpPr>
        <p:spPr>
          <a:xfrm>
            <a:off x="857224" y="2071678"/>
            <a:ext cx="79296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 Case input study 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Algorithm Reduce Noise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Algorithm Motion Detect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Flow chart</a:t>
            </a:r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Show program</a:t>
            </a:r>
            <a:endParaRPr lang="th-TH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7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000496" y="1000108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8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214810" y="1000108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6286512" y="1785926"/>
            <a:ext cx="2286016" cy="3929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9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2500298" y="2285992"/>
            <a:ext cx="371477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20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6143636" y="1714488"/>
            <a:ext cx="1357322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285720" y="2000240"/>
            <a:ext cx="5072098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วงรี 6"/>
          <p:cNvSpPr/>
          <p:nvPr/>
        </p:nvSpPr>
        <p:spPr>
          <a:xfrm>
            <a:off x="2500298" y="1142984"/>
            <a:ext cx="342902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2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500034" y="1071546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4429124" y="1000108"/>
            <a:ext cx="2286016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วงรี 5"/>
          <p:cNvSpPr/>
          <p:nvPr/>
        </p:nvSpPr>
        <p:spPr>
          <a:xfrm>
            <a:off x="4643438" y="2143116"/>
            <a:ext cx="3786214" cy="2000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2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1500166" y="1428736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5429256" y="1142984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2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2500298" y="1142984"/>
            <a:ext cx="785818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 Noise Reduce</a:t>
            </a:r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683568" y="1582706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Erosion </a:t>
            </a:r>
            <a:r>
              <a:rPr lang="th-TH" dirty="0" smtClean="0"/>
              <a:t>คือ การ</a:t>
            </a:r>
            <a:r>
              <a:rPr lang="th-TH" dirty="0"/>
              <a:t>กำจัดจุดที่เป็นขอบทุกจุด ซึ่งจะทำให้วัตถุเล็กลงโดยรอบ 1 พิก</a:t>
            </a:r>
            <a:r>
              <a:rPr lang="th-TH" dirty="0" smtClean="0"/>
              <a:t>เซล</a:t>
            </a:r>
            <a:endParaRPr lang="en-US" dirty="0"/>
          </a:p>
        </p:txBody>
      </p:sp>
      <p:pic>
        <p:nvPicPr>
          <p:cNvPr id="1026" name="Picture 2" descr="http://www.cs.auckland.ac.nz/courses/compsci773s1c/lectures/ImageProcessing-html/mor-pri-eros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7" y="2069065"/>
            <a:ext cx="5057775" cy="20669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s.auckland.ac.nz/courses/compsci773s1c/lectures/ImageProcessing-html/wolf-eros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32" y="4365104"/>
            <a:ext cx="1847850" cy="1457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cs.auckland.ac.nz/courses/compsci773s1c/lectures/ImageProcessing-html/wolf-binim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7" y="4365104"/>
            <a:ext cx="1857375" cy="1457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56056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3648" y="1124744"/>
            <a:ext cx="6264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Dilation </a:t>
            </a:r>
            <a:r>
              <a:rPr lang="th-TH" dirty="0"/>
              <a:t>คือ การเพิ่มจุดรอบขอบวัตถุ 1 พิกเซล </a:t>
            </a:r>
          </a:p>
        </p:txBody>
      </p:sp>
      <p:pic>
        <p:nvPicPr>
          <p:cNvPr id="2050" name="Picture 2" descr="http://www.cs.auckland.ac.nz/courses/compsci773s1c/lectures/ImageProcessing-html/mor-pri-dil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71" y="2060848"/>
            <a:ext cx="5048250" cy="20288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s.auckland.ac.nz/courses/compsci773s1c/lectures/ImageProcessing-html/wolf-binim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94" y="4437112"/>
            <a:ext cx="1857375" cy="1457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s.auckland.ac.nz/courses/compsci773s1c/lectures/ImageProcessing-html/wolf-dilation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71" y="4437112"/>
            <a:ext cx="1847850" cy="1457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5314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1600" y="908720"/>
            <a:ext cx="73448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Erosion </a:t>
            </a:r>
            <a:r>
              <a:rPr lang="th-TH" dirty="0"/>
              <a:t>ต่อด้วย </a:t>
            </a:r>
            <a:r>
              <a:rPr lang="en-US" dirty="0" smtClean="0"/>
              <a:t>Dilation </a:t>
            </a:r>
            <a:r>
              <a:rPr lang="th-TH" dirty="0"/>
              <a:t>เรียกว่า </a:t>
            </a:r>
            <a:r>
              <a:rPr lang="en-US" dirty="0"/>
              <a:t>opening </a:t>
            </a:r>
            <a:r>
              <a:rPr lang="th-TH" dirty="0"/>
              <a:t>ทำให้วัตถุเล็ก ถูกกำจัดออกไป แยกวัตถุที่เชื่อมกันด้วย ส่วนบาง ๆออกจากกัน และ ทำให้วัตถุชิ้นใหญ่มีขอบเรียบขึ้นและขนาดไม่เปลี่ยนไป</a:t>
            </a:r>
          </a:p>
        </p:txBody>
      </p:sp>
      <p:pic>
        <p:nvPicPr>
          <p:cNvPr id="5122" name="Picture 2" descr="http://www.cs.auckland.ac.nz/courses/compsci773s1c/lectures/ImageProcessing-html/img_mm_open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852932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cs.auckland.ac.nz/courses/compsci773s1c/lectures/ImageProcessing-html/img_mm_open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60327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4036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00034" y="2571744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Case input study 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3608" y="1340768"/>
            <a:ext cx="73448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dilation </a:t>
            </a:r>
            <a:r>
              <a:rPr lang="th-TH" dirty="0"/>
              <a:t>ต่อด้วย </a:t>
            </a:r>
            <a:r>
              <a:rPr lang="en-US" dirty="0"/>
              <a:t>erosion </a:t>
            </a:r>
            <a:r>
              <a:rPr lang="th-TH" dirty="0"/>
              <a:t>เรียกว่า </a:t>
            </a:r>
            <a:r>
              <a:rPr lang="en-US" dirty="0"/>
              <a:t>closing </a:t>
            </a:r>
            <a:r>
              <a:rPr lang="th-TH" dirty="0"/>
              <a:t>รูเล็ก ๆ บนวัตถุถูกเติมจนเต็ม วัตถุที่อยู่ใกล้กันมากจะเชื่อมต่อเป็นวัตถุชิ้นเดียวกัน และวัตถุมีขอบเรียบขึ้นโดยขนาดไม่เปลี่ยนไป </a:t>
            </a:r>
          </a:p>
        </p:txBody>
      </p:sp>
      <p:pic>
        <p:nvPicPr>
          <p:cNvPr id="3074" name="Picture 2" descr="http://www.cs.auckland.ac.nz/courses/compsci773s1c/lectures/ImageProcessing-html/mor-pri-clos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9000"/>
            <a:ext cx="5010150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262801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33" y="1196752"/>
            <a:ext cx="40862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595011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Algorithm Motion detect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2859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BG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143108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357554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572000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78644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000892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n</a:t>
            </a:r>
            <a:endParaRPr lang="th-TH" dirty="0" smtClean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2859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 smtClean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643042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857488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071934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4</a:t>
            </a:r>
            <a:endParaRPr lang="th-TH" dirty="0" smtClean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286380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5</a:t>
            </a:r>
            <a:endParaRPr lang="th-TH" dirty="0" smtClean="0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650082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6</a:t>
            </a:r>
            <a:endParaRPr lang="th-TH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57158" y="471488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F.</a:t>
            </a: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420532" y="164305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1. Specific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596" y="3286124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2. Dynamic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Algorithm Motion detect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2859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BG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143108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357554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572000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78644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000892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n</a:t>
            </a:r>
            <a:endParaRPr lang="th-TH" dirty="0" smtClean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2859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 smtClean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643042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857488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071934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4</a:t>
            </a:r>
            <a:endParaRPr lang="th-TH" dirty="0" smtClean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286380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5</a:t>
            </a:r>
            <a:endParaRPr lang="th-TH" dirty="0" smtClean="0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650082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6</a:t>
            </a:r>
            <a:endParaRPr lang="th-TH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71472" y="471488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BG  F.</a:t>
            </a: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1623761" y="471488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F.</a:t>
            </a:r>
            <a:endParaRPr lang="th-TH" dirty="0"/>
          </a:p>
        </p:txBody>
      </p:sp>
      <p:sp>
        <p:nvSpPr>
          <p:cNvPr id="20" name="TextBox 19"/>
          <p:cNvSpPr txBox="1"/>
          <p:nvPr/>
        </p:nvSpPr>
        <p:spPr>
          <a:xfrm>
            <a:off x="420532" y="164305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1. Specific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596" y="3286124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2. Dynamic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Algorithm Motion detect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2859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BG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143108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357554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572000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786446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……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000892" y="2357430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n</a:t>
            </a:r>
            <a:endParaRPr lang="th-TH" dirty="0" smtClean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42859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1</a:t>
            </a:r>
            <a:endParaRPr lang="th-TH" dirty="0" smtClean="0"/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643042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2</a:t>
            </a:r>
            <a:endParaRPr lang="th-TH" dirty="0" smtClean="0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857488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3</a:t>
            </a:r>
            <a:endParaRPr lang="th-TH" dirty="0" smtClean="0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071934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4</a:t>
            </a:r>
            <a:endParaRPr lang="th-TH" dirty="0" smtClean="0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286380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5</a:t>
            </a:r>
            <a:endParaRPr lang="th-TH" dirty="0" smtClean="0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6500826" y="4071942"/>
            <a:ext cx="1214446" cy="642942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 6</a:t>
            </a:r>
            <a:endParaRPr lang="th-TH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71472" y="4714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357158" y="4714885"/>
            <a:ext cx="257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BG  F.     Current F.</a:t>
            </a:r>
            <a:endParaRPr lang="th-TH" dirty="0"/>
          </a:p>
        </p:txBody>
      </p:sp>
      <p:sp>
        <p:nvSpPr>
          <p:cNvPr id="17" name="TextBox 16"/>
          <p:cNvSpPr txBox="1"/>
          <p:nvPr/>
        </p:nvSpPr>
        <p:spPr>
          <a:xfrm>
            <a:off x="420532" y="1643050"/>
            <a:ext cx="350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1. Specific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8596" y="3286124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2. Dynamic</a:t>
            </a:r>
            <a:r>
              <a:rPr lang="th-TH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Background</a:t>
            </a:r>
            <a:endParaRPr lang="th-TH" sz="36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14705 -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Algorithm Motion detect</a:t>
            </a:r>
            <a:endParaRPr lang="th-TH" dirty="0"/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/>
        </p:nvGraphicFramePr>
        <p:xfrm>
          <a:off x="642910" y="1714488"/>
          <a:ext cx="8072493" cy="3611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831"/>
                <a:gridCol w="2690831"/>
                <a:gridCol w="2690831"/>
              </a:tblGrid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รูปแบบการตรวจจับวัตถุเคลื่อนไหว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ข้อดี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ข้อเสีย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</a:tr>
              <a:tr h="1333509"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1. </a:t>
                      </a:r>
                      <a:r>
                        <a:rPr lang="en-US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Specific</a:t>
                      </a:r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Background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- ประมวลผลได้ไว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- ไม่สามารถเปลี่ยนสถานที่ได้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</a:tr>
              <a:tr h="1333509"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2. </a:t>
                      </a:r>
                      <a:r>
                        <a:rPr lang="en-US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Dynamic</a:t>
                      </a:r>
                      <a:r>
                        <a:rPr lang="en-US" sz="2800" baseline="0" dirty="0" smtClean="0">
                          <a:latin typeface="TH SarabunPSK" pitchFamily="34" charset="-34"/>
                          <a:cs typeface="TH SarabunPSK" pitchFamily="34" charset="-34"/>
                        </a:rPr>
                        <a:t> Background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- สามารถเปลี่ยนสถานที่ได้</a:t>
                      </a:r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 smtClean="0">
                          <a:latin typeface="TH SarabunPSK" pitchFamily="34" charset="-34"/>
                          <a:cs typeface="TH SarabunPSK" pitchFamily="34" charset="-34"/>
                        </a:rPr>
                        <a:t>- ประมวลผลช้า</a:t>
                      </a:r>
                    </a:p>
                    <a:p>
                      <a:endParaRPr lang="th-TH" sz="28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85720" y="1785926"/>
            <a:ext cx="1643074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th-TH" dirty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714876" y="1785926"/>
            <a:ext cx="1643074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reduce</a:t>
            </a:r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29454" y="1785926"/>
            <a:ext cx="1643074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motion</a:t>
            </a:r>
            <a:endParaRPr lang="th-TH" dirty="0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2500298" y="1785926"/>
            <a:ext cx="1643074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Preparation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2428860" y="2428868"/>
            <a:ext cx="1867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Resize image</a:t>
            </a:r>
            <a:endParaRPr lang="th-TH" dirty="0" smtClean="0"/>
          </a:p>
          <a:p>
            <a:r>
              <a:rPr lang="en-US" dirty="0" smtClean="0"/>
              <a:t>- Gray Scale</a:t>
            </a:r>
          </a:p>
          <a:p>
            <a:r>
              <a:rPr lang="en-US" dirty="0" smtClean="0"/>
              <a:t>- Binary Image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4643438" y="2428868"/>
            <a:ext cx="201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Shadow reduce</a:t>
            </a:r>
          </a:p>
          <a:p>
            <a:pPr>
              <a:buFontTx/>
              <a:buChar char="-"/>
            </a:pP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6909684" y="2416726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latin typeface="Lucida Sans Unicode (เนื้อความ)"/>
                <a:cs typeface="TH SarabunPSK" pitchFamily="34" charset="-34"/>
              </a:rPr>
              <a:t> Specific</a:t>
            </a:r>
            <a:r>
              <a:rPr lang="th-TH" dirty="0" smtClean="0">
                <a:latin typeface="Lucida Sans Unicode (เนื้อความ)"/>
                <a:cs typeface="TH SarabunPSK" pitchFamily="34" charset="-34"/>
              </a:rPr>
              <a:t> </a:t>
            </a:r>
            <a:r>
              <a:rPr lang="en-US" dirty="0" smtClean="0">
                <a:latin typeface="Lucida Sans Unicode (เนื้อความ)"/>
                <a:cs typeface="TH SarabunPSK" pitchFamily="34" charset="-34"/>
              </a:rPr>
              <a:t>BG</a:t>
            </a:r>
          </a:p>
          <a:p>
            <a:pPr>
              <a:buFontTx/>
              <a:buChar char="-"/>
            </a:pPr>
            <a:r>
              <a:rPr lang="en-US" dirty="0" smtClean="0">
                <a:latin typeface="Lucida Sans Unicode (เนื้อความ)"/>
                <a:cs typeface="TH SarabunPSK" pitchFamily="34" charset="-34"/>
              </a:rPr>
              <a:t> Dynamic BG</a:t>
            </a:r>
            <a:endParaRPr lang="th-TH" dirty="0">
              <a:latin typeface="Lucida Sans Unicode (เนื้อความ)"/>
              <a:cs typeface="TH SarabunPSK" pitchFamily="34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072330" y="4357694"/>
            <a:ext cx="1643074" cy="571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7072330" y="5072074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>
                <a:latin typeface="Lucida Sans Unicode (เนื้อความ)"/>
                <a:cs typeface="TH SarabunPSK" pitchFamily="34" charset="-34"/>
              </a:rPr>
              <a:t> Car</a:t>
            </a:r>
          </a:p>
          <a:p>
            <a:pPr>
              <a:buFontTx/>
              <a:buChar char="-"/>
            </a:pPr>
            <a:r>
              <a:rPr lang="en-US" dirty="0" smtClean="0">
                <a:latin typeface="Lucida Sans Unicode (เนื้อความ)"/>
                <a:cs typeface="TH SarabunPSK" pitchFamily="34" charset="-34"/>
              </a:rPr>
              <a:t> Motorcycle</a:t>
            </a:r>
            <a:endParaRPr lang="th-TH" dirty="0">
              <a:latin typeface="Lucida Sans Unicode (เนื้อความ)"/>
              <a:cs typeface="TH SarabunPSK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3000364" y="4286256"/>
            <a:ext cx="2714644" cy="2000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Detect helmet</a:t>
            </a:r>
            <a:endParaRPr lang="th-TH" dirty="0"/>
          </a:p>
        </p:txBody>
      </p:sp>
      <p:sp>
        <p:nvSpPr>
          <p:cNvPr id="15" name="ดาว 5 แฉก 14"/>
          <p:cNvSpPr/>
          <p:nvPr/>
        </p:nvSpPr>
        <p:spPr>
          <a:xfrm>
            <a:off x="357158" y="3786190"/>
            <a:ext cx="1714512" cy="1643074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th-TH" dirty="0"/>
          </a:p>
        </p:txBody>
      </p:sp>
      <p:cxnSp>
        <p:nvCxnSpPr>
          <p:cNvPr id="17" name="ลูกศรเชื่อมต่อแบบตรง 16"/>
          <p:cNvCxnSpPr/>
          <p:nvPr/>
        </p:nvCxnSpPr>
        <p:spPr>
          <a:xfrm>
            <a:off x="2043095" y="2071678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>
            <a:off x="4243385" y="2071678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/>
          <p:nvPr/>
        </p:nvCxnSpPr>
        <p:spPr>
          <a:xfrm>
            <a:off x="6448438" y="2071678"/>
            <a:ext cx="35719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rot="10800000" flipV="1">
            <a:off x="8786810" y="4643446"/>
            <a:ext cx="214346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/>
          <p:nvPr/>
        </p:nvCxnSpPr>
        <p:spPr>
          <a:xfrm rot="5400000" flipH="1" flipV="1">
            <a:off x="7679553" y="3321843"/>
            <a:ext cx="2643206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/>
          <p:nvPr/>
        </p:nvCxnSpPr>
        <p:spPr>
          <a:xfrm rot="10800000">
            <a:off x="8643966" y="2000240"/>
            <a:ext cx="35719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 rot="10800000" flipV="1">
            <a:off x="5857884" y="4637624"/>
            <a:ext cx="1000132" cy="74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09342" y="4394407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ucida Sans Unicode (เนื้อความ)"/>
                <a:cs typeface="TH SarabunPSK" pitchFamily="34" charset="-34"/>
              </a:rPr>
              <a:t>Motorcycle</a:t>
            </a:r>
            <a:endParaRPr lang="th-TH" sz="1400" dirty="0">
              <a:latin typeface="Lucida Sans Unicode (เนื้อความ)"/>
              <a:cs typeface="TH SarabunPSK" pitchFamily="34" charset="-34"/>
            </a:endParaRPr>
          </a:p>
        </p:txBody>
      </p:sp>
      <p:cxnSp>
        <p:nvCxnSpPr>
          <p:cNvPr id="32" name="ลูกศรเชื่อมต่อแบบตรง 31"/>
          <p:cNvCxnSpPr/>
          <p:nvPr/>
        </p:nvCxnSpPr>
        <p:spPr>
          <a:xfrm rot="10800000" flipV="1">
            <a:off x="1785918" y="4857760"/>
            <a:ext cx="1000132" cy="741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1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วงรี 6"/>
          <p:cNvSpPr/>
          <p:nvPr/>
        </p:nvSpPr>
        <p:spPr>
          <a:xfrm>
            <a:off x="4071934" y="1428736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2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643438" y="1428736"/>
            <a:ext cx="1714512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1500166" y="1071546"/>
            <a:ext cx="1500198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3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2285984" y="1071546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4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2500298" y="1142984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5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4071934" y="1928802"/>
            <a:ext cx="3143272" cy="2857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08072555_pic6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วงรี 3"/>
          <p:cNvSpPr/>
          <p:nvPr/>
        </p:nvSpPr>
        <p:spPr>
          <a:xfrm>
            <a:off x="3357554" y="1428736"/>
            <a:ext cx="2000264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วงรี 4"/>
          <p:cNvSpPr/>
          <p:nvPr/>
        </p:nvSpPr>
        <p:spPr>
          <a:xfrm>
            <a:off x="5929322" y="1857364"/>
            <a:ext cx="228601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194</TotalTime>
  <Words>320</Words>
  <Application>Microsoft Office PowerPoint</Application>
  <PresentationFormat>นำเสนอทางหน้าจอ (4:3)</PresentationFormat>
  <Paragraphs>89</Paragraphs>
  <Slides>36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36</vt:i4>
      </vt:variant>
    </vt:vector>
  </HeadingPairs>
  <TitlesOfParts>
    <vt:vector size="37" baseType="lpstr">
      <vt:lpstr>Concourse</vt:lpstr>
      <vt:lpstr>Motorcycle Safety Helmet Detection System ระบบตรวจจับหมวกนิรภัยของผู้ขับขี่รถจักรยานยนต์</vt:lpstr>
      <vt:lpstr>Agenda</vt:lpstr>
      <vt:lpstr>Case input study 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  <vt:lpstr>ภาพนิ่ง 10</vt:lpstr>
      <vt:lpstr>ภาพนิ่ง 11</vt:lpstr>
      <vt:lpstr>ภาพนิ่ง 12</vt:lpstr>
      <vt:lpstr>ภาพนิ่ง 13</vt:lpstr>
      <vt:lpstr>ภาพนิ่ง 14</vt:lpstr>
      <vt:lpstr>ภาพนิ่ง 15</vt:lpstr>
      <vt:lpstr>ภาพนิ่ง 16</vt:lpstr>
      <vt:lpstr>ภาพนิ่ง 17</vt:lpstr>
      <vt:lpstr>ภาพนิ่ง 18</vt:lpstr>
      <vt:lpstr>ภาพนิ่ง 19</vt:lpstr>
      <vt:lpstr>ภาพนิ่ง 20</vt:lpstr>
      <vt:lpstr>ภาพนิ่ง 21</vt:lpstr>
      <vt:lpstr>ภาพนิ่ง 22</vt:lpstr>
      <vt:lpstr>ภาพนิ่ง 23</vt:lpstr>
      <vt:lpstr>ภาพนิ่ง 24</vt:lpstr>
      <vt:lpstr>ภาพนิ่ง 25</vt:lpstr>
      <vt:lpstr>ภาพนิ่ง 26</vt:lpstr>
      <vt:lpstr> Noise Reduce</vt:lpstr>
      <vt:lpstr>ภาพนิ่ง 28</vt:lpstr>
      <vt:lpstr>ภาพนิ่ง 29</vt:lpstr>
      <vt:lpstr>ภาพนิ่ง 30</vt:lpstr>
      <vt:lpstr>ภาพนิ่ง 31</vt:lpstr>
      <vt:lpstr>Algorithm Motion detect</vt:lpstr>
      <vt:lpstr>Algorithm Motion detect</vt:lpstr>
      <vt:lpstr>Algorithm Motion detect</vt:lpstr>
      <vt:lpstr>Algorithm Motion detect</vt:lpstr>
      <vt:lpstr>Flow Chart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Motorcycle Safety Helmet Detection System ระบบตรวจจับหมวกนิรภัยของผู้ขับขี่รถจักรยานยนต์</dc:title>
  <dc:creator>kengz</dc:creator>
  <cp:lastModifiedBy>kengz</cp:lastModifiedBy>
  <cp:revision>35</cp:revision>
  <dcterms:created xsi:type="dcterms:W3CDTF">2012-07-08T22:26:40Z</dcterms:created>
  <dcterms:modified xsi:type="dcterms:W3CDTF">2012-07-16T10:11:40Z</dcterms:modified>
</cp:coreProperties>
</file>